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66" r:id="rId4"/>
    <p:sldId id="272" r:id="rId5"/>
    <p:sldId id="268" r:id="rId6"/>
    <p:sldId id="269" r:id="rId7"/>
    <p:sldId id="267" r:id="rId8"/>
    <p:sldId id="270" r:id="rId9"/>
    <p:sldId id="275" r:id="rId10"/>
    <p:sldId id="271" r:id="rId11"/>
    <p:sldId id="260" r:id="rId12"/>
    <p:sldId id="273" r:id="rId13"/>
    <p:sldId id="261" r:id="rId14"/>
    <p:sldId id="263" r:id="rId15"/>
    <p:sldId id="276" r:id="rId16"/>
    <p:sldId id="262" r:id="rId17"/>
    <p:sldId id="264" r:id="rId18"/>
    <p:sldId id="278" r:id="rId19"/>
    <p:sldId id="277" r:id="rId20"/>
    <p:sldId id="265" r:id="rId21"/>
    <p:sldId id="258"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8A2CFB3-56CB-4F36-B36C-A9775FC3531C}">
          <p14:sldIdLst>
            <p14:sldId id="256"/>
            <p14:sldId id="257"/>
            <p14:sldId id="266"/>
            <p14:sldId id="272"/>
            <p14:sldId id="268"/>
            <p14:sldId id="269"/>
            <p14:sldId id="267"/>
            <p14:sldId id="270"/>
            <p14:sldId id="275"/>
            <p14:sldId id="271"/>
            <p14:sldId id="260"/>
            <p14:sldId id="273"/>
            <p14:sldId id="261"/>
            <p14:sldId id="263"/>
            <p14:sldId id="276"/>
            <p14:sldId id="262"/>
            <p14:sldId id="264"/>
            <p14:sldId id="278"/>
            <p14:sldId id="277"/>
          </p14:sldIdLst>
        </p14:section>
        <p14:section name="Abschnitt ohne Titel" id="{FFED6C87-E107-4EEF-AD2C-427F424FEE2F}">
          <p14:sldIdLst>
            <p14:sldId id="265"/>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9" autoAdjust="0"/>
    <p:restoredTop sz="73418" autoAdjust="0"/>
  </p:normalViewPr>
  <p:slideViewPr>
    <p:cSldViewPr snapToGrid="0">
      <p:cViewPr varScale="1">
        <p:scale>
          <a:sx n="84" d="100"/>
          <a:sy n="84" d="100"/>
        </p:scale>
        <p:origin x="131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B8BCB-A508-4888-ACA6-FB6AF198F184}" type="doc">
      <dgm:prSet loTypeId="urn:microsoft.com/office/officeart/2005/8/layout/process1" loCatId="process" qsTypeId="urn:microsoft.com/office/officeart/2005/8/quickstyle/simple1" qsCatId="simple" csTypeId="urn:microsoft.com/office/officeart/2005/8/colors/accent6_4" csCatId="accent6" phldr="1"/>
      <dgm:spPr/>
    </dgm:pt>
    <dgm:pt modelId="{CB9B927D-2378-4B58-9A74-F6CDBA0B8588}">
      <dgm:prSet phldrT="[Text]"/>
      <dgm:spPr/>
      <dgm:t>
        <a:bodyPr/>
        <a:lstStyle/>
        <a:p>
          <a:r>
            <a:rPr lang="de-DE" dirty="0" smtClean="0"/>
            <a:t>Idee</a:t>
          </a:r>
          <a:endParaRPr lang="de-DE" dirty="0"/>
        </a:p>
      </dgm:t>
    </dgm:pt>
    <dgm:pt modelId="{046679E2-6C41-49AC-B0CC-B396A616983B}" type="parTrans" cxnId="{4132AF75-D599-4B67-B164-E8AFD0ECAF86}">
      <dgm:prSet/>
      <dgm:spPr/>
      <dgm:t>
        <a:bodyPr/>
        <a:lstStyle/>
        <a:p>
          <a:endParaRPr lang="de-DE"/>
        </a:p>
      </dgm:t>
    </dgm:pt>
    <dgm:pt modelId="{93B615A0-F550-424A-9168-13005FB8A6B6}" type="sibTrans" cxnId="{4132AF75-D599-4B67-B164-E8AFD0ECAF86}">
      <dgm:prSet/>
      <dgm:spPr/>
      <dgm:t>
        <a:bodyPr/>
        <a:lstStyle/>
        <a:p>
          <a:endParaRPr lang="de-DE"/>
        </a:p>
      </dgm:t>
    </dgm:pt>
    <dgm:pt modelId="{E2DACC24-3E22-4016-BD59-6C5CE838C749}">
      <dgm:prSet phldrT="[Text]"/>
      <dgm:spPr/>
      <dgm:t>
        <a:bodyPr/>
        <a:lstStyle/>
        <a:p>
          <a:r>
            <a:rPr lang="de-DE" dirty="0" smtClean="0"/>
            <a:t>Finanzierung</a:t>
          </a:r>
          <a:endParaRPr lang="de-DE" dirty="0"/>
        </a:p>
      </dgm:t>
    </dgm:pt>
    <dgm:pt modelId="{476CDC67-9B69-44B6-93B2-8888A316E185}" type="parTrans" cxnId="{ED5BF4BD-8167-4740-BF80-02D24518C240}">
      <dgm:prSet/>
      <dgm:spPr/>
      <dgm:t>
        <a:bodyPr/>
        <a:lstStyle/>
        <a:p>
          <a:endParaRPr lang="de-DE"/>
        </a:p>
      </dgm:t>
    </dgm:pt>
    <dgm:pt modelId="{1E871195-DB54-4C85-B2DB-F5E00250FFE9}" type="sibTrans" cxnId="{ED5BF4BD-8167-4740-BF80-02D24518C240}">
      <dgm:prSet/>
      <dgm:spPr/>
      <dgm:t>
        <a:bodyPr/>
        <a:lstStyle/>
        <a:p>
          <a:endParaRPr lang="de-DE"/>
        </a:p>
      </dgm:t>
    </dgm:pt>
    <dgm:pt modelId="{C5FF8024-EFB0-4DA5-9958-42A58DD1B3FA}">
      <dgm:prSet phldrT="[Text]"/>
      <dgm:spPr/>
      <dgm:t>
        <a:bodyPr/>
        <a:lstStyle/>
        <a:p>
          <a:r>
            <a:rPr lang="de-DE" dirty="0" smtClean="0"/>
            <a:t>Firmenanteile</a:t>
          </a:r>
          <a:endParaRPr lang="de-DE" dirty="0"/>
        </a:p>
      </dgm:t>
    </dgm:pt>
    <dgm:pt modelId="{176DDCFD-4376-41D6-90F9-3A323FF7214D}" type="parTrans" cxnId="{D663D39A-77FD-4AE8-B512-43A2B28F3F5F}">
      <dgm:prSet/>
      <dgm:spPr/>
      <dgm:t>
        <a:bodyPr/>
        <a:lstStyle/>
        <a:p>
          <a:endParaRPr lang="de-DE"/>
        </a:p>
      </dgm:t>
    </dgm:pt>
    <dgm:pt modelId="{A08EB2BB-1411-4108-8D22-D47D17847B01}" type="sibTrans" cxnId="{D663D39A-77FD-4AE8-B512-43A2B28F3F5F}">
      <dgm:prSet/>
      <dgm:spPr/>
      <dgm:t>
        <a:bodyPr/>
        <a:lstStyle/>
        <a:p>
          <a:endParaRPr lang="de-DE"/>
        </a:p>
      </dgm:t>
    </dgm:pt>
    <dgm:pt modelId="{C00ABDD0-C41C-48DD-9931-3B2F4EC36820}" type="pres">
      <dgm:prSet presAssocID="{CC9B8BCB-A508-4888-ACA6-FB6AF198F184}" presName="Name0" presStyleCnt="0">
        <dgm:presLayoutVars>
          <dgm:dir/>
          <dgm:resizeHandles val="exact"/>
        </dgm:presLayoutVars>
      </dgm:prSet>
      <dgm:spPr/>
    </dgm:pt>
    <dgm:pt modelId="{162D7148-0E1C-4A1B-A701-715A79F938E5}" type="pres">
      <dgm:prSet presAssocID="{CB9B927D-2378-4B58-9A74-F6CDBA0B8588}" presName="node" presStyleLbl="node1" presStyleIdx="0" presStyleCnt="3">
        <dgm:presLayoutVars>
          <dgm:bulletEnabled val="1"/>
        </dgm:presLayoutVars>
      </dgm:prSet>
      <dgm:spPr/>
      <dgm:t>
        <a:bodyPr/>
        <a:lstStyle/>
        <a:p>
          <a:endParaRPr lang="de-DE"/>
        </a:p>
      </dgm:t>
    </dgm:pt>
    <dgm:pt modelId="{6D9127BD-657A-48B6-8A41-F15B2D4C19BF}" type="pres">
      <dgm:prSet presAssocID="{93B615A0-F550-424A-9168-13005FB8A6B6}" presName="sibTrans" presStyleLbl="sibTrans2D1" presStyleIdx="0" presStyleCnt="2"/>
      <dgm:spPr/>
      <dgm:t>
        <a:bodyPr/>
        <a:lstStyle/>
        <a:p>
          <a:endParaRPr lang="de-DE"/>
        </a:p>
      </dgm:t>
    </dgm:pt>
    <dgm:pt modelId="{C458F663-0113-4AD9-8AE7-DA39E9265004}" type="pres">
      <dgm:prSet presAssocID="{93B615A0-F550-424A-9168-13005FB8A6B6}" presName="connectorText" presStyleLbl="sibTrans2D1" presStyleIdx="0" presStyleCnt="2"/>
      <dgm:spPr/>
      <dgm:t>
        <a:bodyPr/>
        <a:lstStyle/>
        <a:p>
          <a:endParaRPr lang="de-DE"/>
        </a:p>
      </dgm:t>
    </dgm:pt>
    <dgm:pt modelId="{B384ED5A-8DE8-46F6-BC28-EA7C1514413E}" type="pres">
      <dgm:prSet presAssocID="{E2DACC24-3E22-4016-BD59-6C5CE838C749}" presName="node" presStyleLbl="node1" presStyleIdx="1" presStyleCnt="3">
        <dgm:presLayoutVars>
          <dgm:bulletEnabled val="1"/>
        </dgm:presLayoutVars>
      </dgm:prSet>
      <dgm:spPr/>
      <dgm:t>
        <a:bodyPr/>
        <a:lstStyle/>
        <a:p>
          <a:endParaRPr lang="de-DE"/>
        </a:p>
      </dgm:t>
    </dgm:pt>
    <dgm:pt modelId="{6949EA81-D96B-47FF-9B0C-DCA68C263FE9}" type="pres">
      <dgm:prSet presAssocID="{1E871195-DB54-4C85-B2DB-F5E00250FFE9}" presName="sibTrans" presStyleLbl="sibTrans2D1" presStyleIdx="1" presStyleCnt="2"/>
      <dgm:spPr/>
      <dgm:t>
        <a:bodyPr/>
        <a:lstStyle/>
        <a:p>
          <a:endParaRPr lang="de-DE"/>
        </a:p>
      </dgm:t>
    </dgm:pt>
    <dgm:pt modelId="{D5AE26B6-0AB0-4CC6-89DD-04DAEB62F775}" type="pres">
      <dgm:prSet presAssocID="{1E871195-DB54-4C85-B2DB-F5E00250FFE9}" presName="connectorText" presStyleLbl="sibTrans2D1" presStyleIdx="1" presStyleCnt="2"/>
      <dgm:spPr/>
      <dgm:t>
        <a:bodyPr/>
        <a:lstStyle/>
        <a:p>
          <a:endParaRPr lang="de-DE"/>
        </a:p>
      </dgm:t>
    </dgm:pt>
    <dgm:pt modelId="{B54D076F-058E-46FB-A5CB-B8CB6BE5BAB6}" type="pres">
      <dgm:prSet presAssocID="{C5FF8024-EFB0-4DA5-9958-42A58DD1B3FA}" presName="node" presStyleLbl="node1" presStyleIdx="2" presStyleCnt="3">
        <dgm:presLayoutVars>
          <dgm:bulletEnabled val="1"/>
        </dgm:presLayoutVars>
      </dgm:prSet>
      <dgm:spPr/>
      <dgm:t>
        <a:bodyPr/>
        <a:lstStyle/>
        <a:p>
          <a:endParaRPr lang="de-DE"/>
        </a:p>
      </dgm:t>
    </dgm:pt>
  </dgm:ptLst>
  <dgm:cxnLst>
    <dgm:cxn modelId="{41FD1CA8-4914-49D0-8BBA-FCD7FC31CCFA}" type="presOf" srcId="{C5FF8024-EFB0-4DA5-9958-42A58DD1B3FA}" destId="{B54D076F-058E-46FB-A5CB-B8CB6BE5BAB6}" srcOrd="0" destOrd="0" presId="urn:microsoft.com/office/officeart/2005/8/layout/process1"/>
    <dgm:cxn modelId="{5679E18E-1E17-432D-9BFF-FA552E4E5136}" type="presOf" srcId="{1E871195-DB54-4C85-B2DB-F5E00250FFE9}" destId="{D5AE26B6-0AB0-4CC6-89DD-04DAEB62F775}" srcOrd="1" destOrd="0" presId="urn:microsoft.com/office/officeart/2005/8/layout/process1"/>
    <dgm:cxn modelId="{165D58F3-FA1F-459C-9666-4F3BFA82BC1B}" type="presOf" srcId="{E2DACC24-3E22-4016-BD59-6C5CE838C749}" destId="{B384ED5A-8DE8-46F6-BC28-EA7C1514413E}" srcOrd="0" destOrd="0" presId="urn:microsoft.com/office/officeart/2005/8/layout/process1"/>
    <dgm:cxn modelId="{4132AF75-D599-4B67-B164-E8AFD0ECAF86}" srcId="{CC9B8BCB-A508-4888-ACA6-FB6AF198F184}" destId="{CB9B927D-2378-4B58-9A74-F6CDBA0B8588}" srcOrd="0" destOrd="0" parTransId="{046679E2-6C41-49AC-B0CC-B396A616983B}" sibTransId="{93B615A0-F550-424A-9168-13005FB8A6B6}"/>
    <dgm:cxn modelId="{D663D39A-77FD-4AE8-B512-43A2B28F3F5F}" srcId="{CC9B8BCB-A508-4888-ACA6-FB6AF198F184}" destId="{C5FF8024-EFB0-4DA5-9958-42A58DD1B3FA}" srcOrd="2" destOrd="0" parTransId="{176DDCFD-4376-41D6-90F9-3A323FF7214D}" sibTransId="{A08EB2BB-1411-4108-8D22-D47D17847B01}"/>
    <dgm:cxn modelId="{7887448D-E2A2-46BB-A820-F4059A6F4159}" type="presOf" srcId="{1E871195-DB54-4C85-B2DB-F5E00250FFE9}" destId="{6949EA81-D96B-47FF-9B0C-DCA68C263FE9}" srcOrd="0" destOrd="0" presId="urn:microsoft.com/office/officeart/2005/8/layout/process1"/>
    <dgm:cxn modelId="{ED5BF4BD-8167-4740-BF80-02D24518C240}" srcId="{CC9B8BCB-A508-4888-ACA6-FB6AF198F184}" destId="{E2DACC24-3E22-4016-BD59-6C5CE838C749}" srcOrd="1" destOrd="0" parTransId="{476CDC67-9B69-44B6-93B2-8888A316E185}" sibTransId="{1E871195-DB54-4C85-B2DB-F5E00250FFE9}"/>
    <dgm:cxn modelId="{A17D50C5-11F0-478C-891D-998B9A7FBE37}" type="presOf" srcId="{93B615A0-F550-424A-9168-13005FB8A6B6}" destId="{C458F663-0113-4AD9-8AE7-DA39E9265004}" srcOrd="1" destOrd="0" presId="urn:microsoft.com/office/officeart/2005/8/layout/process1"/>
    <dgm:cxn modelId="{02D8007E-77C6-411A-87EB-12E38C7E8164}" type="presOf" srcId="{CC9B8BCB-A508-4888-ACA6-FB6AF198F184}" destId="{C00ABDD0-C41C-48DD-9931-3B2F4EC36820}" srcOrd="0" destOrd="0" presId="urn:microsoft.com/office/officeart/2005/8/layout/process1"/>
    <dgm:cxn modelId="{26646765-AB4E-40C8-B622-A0FFBB4E883C}" type="presOf" srcId="{93B615A0-F550-424A-9168-13005FB8A6B6}" destId="{6D9127BD-657A-48B6-8A41-F15B2D4C19BF}" srcOrd="0" destOrd="0" presId="urn:microsoft.com/office/officeart/2005/8/layout/process1"/>
    <dgm:cxn modelId="{EFCE7924-B98D-40C7-9908-3BA7CE7E28B5}" type="presOf" srcId="{CB9B927D-2378-4B58-9A74-F6CDBA0B8588}" destId="{162D7148-0E1C-4A1B-A701-715A79F938E5}" srcOrd="0" destOrd="0" presId="urn:microsoft.com/office/officeart/2005/8/layout/process1"/>
    <dgm:cxn modelId="{5A433DBE-9193-4909-BAA0-BDA37137BB2E}" type="presParOf" srcId="{C00ABDD0-C41C-48DD-9931-3B2F4EC36820}" destId="{162D7148-0E1C-4A1B-A701-715A79F938E5}" srcOrd="0" destOrd="0" presId="urn:microsoft.com/office/officeart/2005/8/layout/process1"/>
    <dgm:cxn modelId="{CBC6704C-840A-498C-84DB-A09D08294CA5}" type="presParOf" srcId="{C00ABDD0-C41C-48DD-9931-3B2F4EC36820}" destId="{6D9127BD-657A-48B6-8A41-F15B2D4C19BF}" srcOrd="1" destOrd="0" presId="urn:microsoft.com/office/officeart/2005/8/layout/process1"/>
    <dgm:cxn modelId="{59FE8AA4-421C-4A15-9B21-493DC0941E52}" type="presParOf" srcId="{6D9127BD-657A-48B6-8A41-F15B2D4C19BF}" destId="{C458F663-0113-4AD9-8AE7-DA39E9265004}" srcOrd="0" destOrd="0" presId="urn:microsoft.com/office/officeart/2005/8/layout/process1"/>
    <dgm:cxn modelId="{73B46918-BC6E-4B0D-944E-519F8E1076BF}" type="presParOf" srcId="{C00ABDD0-C41C-48DD-9931-3B2F4EC36820}" destId="{B384ED5A-8DE8-46F6-BC28-EA7C1514413E}" srcOrd="2" destOrd="0" presId="urn:microsoft.com/office/officeart/2005/8/layout/process1"/>
    <dgm:cxn modelId="{54FB947C-F64B-446C-ADAB-08BE6060A53C}" type="presParOf" srcId="{C00ABDD0-C41C-48DD-9931-3B2F4EC36820}" destId="{6949EA81-D96B-47FF-9B0C-DCA68C263FE9}" srcOrd="3" destOrd="0" presId="urn:microsoft.com/office/officeart/2005/8/layout/process1"/>
    <dgm:cxn modelId="{80E4AB26-1FEE-4AA5-BE6A-BC4A12B915D4}" type="presParOf" srcId="{6949EA81-D96B-47FF-9B0C-DCA68C263FE9}" destId="{D5AE26B6-0AB0-4CC6-89DD-04DAEB62F775}" srcOrd="0" destOrd="0" presId="urn:microsoft.com/office/officeart/2005/8/layout/process1"/>
    <dgm:cxn modelId="{46189362-5E37-4C62-89A9-D1E9660A6EBC}" type="presParOf" srcId="{C00ABDD0-C41C-48DD-9931-3B2F4EC36820}" destId="{B54D076F-058E-46FB-A5CB-B8CB6BE5BAB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D7148-0E1C-4A1B-A701-715A79F938E5}">
      <dsp:nvSpPr>
        <dsp:cNvPr id="0" name=""/>
        <dsp:cNvSpPr/>
      </dsp:nvSpPr>
      <dsp:spPr>
        <a:xfrm>
          <a:off x="10086" y="1004636"/>
          <a:ext cx="3014617" cy="1808770"/>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Idee</a:t>
          </a:r>
          <a:endParaRPr lang="de-DE" sz="3600" kern="1200" dirty="0"/>
        </a:p>
      </dsp:txBody>
      <dsp:txXfrm>
        <a:off x="63063" y="1057613"/>
        <a:ext cx="2908663" cy="1702816"/>
      </dsp:txXfrm>
    </dsp:sp>
    <dsp:sp modelId="{6D9127BD-657A-48B6-8A41-F15B2D4C19BF}">
      <dsp:nvSpPr>
        <dsp:cNvPr id="0" name=""/>
        <dsp:cNvSpPr/>
      </dsp:nvSpPr>
      <dsp:spPr>
        <a:xfrm>
          <a:off x="3326165" y="1535208"/>
          <a:ext cx="639098" cy="74762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de-DE" sz="2900" kern="1200"/>
        </a:p>
      </dsp:txBody>
      <dsp:txXfrm>
        <a:off x="3326165" y="1684733"/>
        <a:ext cx="447369" cy="448575"/>
      </dsp:txXfrm>
    </dsp:sp>
    <dsp:sp modelId="{B384ED5A-8DE8-46F6-BC28-EA7C1514413E}">
      <dsp:nvSpPr>
        <dsp:cNvPr id="0" name=""/>
        <dsp:cNvSpPr/>
      </dsp:nvSpPr>
      <dsp:spPr>
        <a:xfrm>
          <a:off x="4230551" y="1004636"/>
          <a:ext cx="3014617" cy="1808770"/>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Finanzierung</a:t>
          </a:r>
          <a:endParaRPr lang="de-DE" sz="3600" kern="1200" dirty="0"/>
        </a:p>
      </dsp:txBody>
      <dsp:txXfrm>
        <a:off x="4283528" y="1057613"/>
        <a:ext cx="2908663" cy="1702816"/>
      </dsp:txXfrm>
    </dsp:sp>
    <dsp:sp modelId="{6949EA81-D96B-47FF-9B0C-DCA68C263FE9}">
      <dsp:nvSpPr>
        <dsp:cNvPr id="0" name=""/>
        <dsp:cNvSpPr/>
      </dsp:nvSpPr>
      <dsp:spPr>
        <a:xfrm>
          <a:off x="7546630" y="1535208"/>
          <a:ext cx="639098" cy="747625"/>
        </a:xfrm>
        <a:prstGeom prst="rightArrow">
          <a:avLst>
            <a:gd name="adj1" fmla="val 600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de-DE" sz="2900" kern="1200"/>
        </a:p>
      </dsp:txBody>
      <dsp:txXfrm>
        <a:off x="7546630" y="1684733"/>
        <a:ext cx="447369" cy="448575"/>
      </dsp:txXfrm>
    </dsp:sp>
    <dsp:sp modelId="{B54D076F-058E-46FB-A5CB-B8CB6BE5BAB6}">
      <dsp:nvSpPr>
        <dsp:cNvPr id="0" name=""/>
        <dsp:cNvSpPr/>
      </dsp:nvSpPr>
      <dsp:spPr>
        <a:xfrm>
          <a:off x="8451016" y="1004636"/>
          <a:ext cx="3014617" cy="1808770"/>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Firmenanteile</a:t>
          </a:r>
          <a:endParaRPr lang="de-DE" sz="3600" kern="1200" dirty="0"/>
        </a:p>
      </dsp:txBody>
      <dsp:txXfrm>
        <a:off x="8503993" y="1057613"/>
        <a:ext cx="2908663" cy="17028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60733-5E38-44EB-8172-D2F9910B01E8}" type="datetimeFigureOut">
              <a:rPr lang="de-DE" smtClean="0"/>
              <a:t>23.01.2018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5D0BC-7629-410C-9CCB-DBC5936FB8F1}" type="slidenum">
              <a:rPr lang="de-DE" smtClean="0"/>
              <a:t>‹Nr.›</a:t>
            </a:fld>
            <a:endParaRPr lang="de-DE"/>
          </a:p>
        </p:txBody>
      </p:sp>
    </p:spTree>
    <p:extLst>
      <p:ext uri="{BB962C8B-B14F-4D97-AF65-F5344CB8AC3E}">
        <p14:creationId xmlns:p14="http://schemas.microsoft.com/office/powerpoint/2010/main" val="313691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sz="1200" b="1" i="0" kern="1200" dirty="0" err="1" smtClean="0">
                <a:solidFill>
                  <a:schemeClr val="tx1"/>
                </a:solidFill>
                <a:effectLst/>
                <a:latin typeface="+mn-lt"/>
                <a:ea typeface="+mn-ea"/>
                <a:cs typeface="+mn-cs"/>
              </a:rPr>
              <a:t>Fiatgeld</a:t>
            </a:r>
            <a:r>
              <a:rPr lang="de-DE" sz="1200" b="0" i="0" kern="1200" dirty="0" smtClean="0">
                <a:solidFill>
                  <a:schemeClr val="tx1"/>
                </a:solidFill>
                <a:effectLst/>
                <a:latin typeface="+mn-lt"/>
                <a:ea typeface="+mn-ea"/>
                <a:cs typeface="+mn-cs"/>
              </a:rPr>
              <a:t> ist ein Objekt ohne inneren Wert, das als Tauschmittel dient.</a:t>
            </a:r>
            <a:endParaRPr lang="de-DE" dirty="0" smtClean="0"/>
          </a:p>
          <a:p>
            <a:pPr marL="171450" indent="-171450">
              <a:buFontTx/>
              <a:buChar char="-"/>
            </a:pPr>
            <a:r>
              <a:rPr lang="de-DE" dirty="0" smtClean="0"/>
              <a:t>Altpapier wird einfach verbrannt</a:t>
            </a:r>
          </a:p>
          <a:p>
            <a:pPr marL="171450" indent="-171450">
              <a:buFontTx/>
              <a:buChar char="-"/>
            </a:pPr>
            <a:r>
              <a:rPr lang="de-DE" dirty="0" smtClean="0"/>
              <a:t>Werte</a:t>
            </a:r>
            <a:r>
              <a:rPr lang="de-DE" baseline="0" dirty="0" smtClean="0"/>
              <a:t> der Börse in Gold umgerechnet,  ist unser Finanzsystem auf dem Stand der 20er Jahre</a:t>
            </a:r>
            <a:endParaRPr lang="de-DE" dirty="0"/>
          </a:p>
        </p:txBody>
      </p:sp>
      <p:sp>
        <p:nvSpPr>
          <p:cNvPr id="4" name="Foliennummernplatzhalter 3"/>
          <p:cNvSpPr>
            <a:spLocks noGrp="1"/>
          </p:cNvSpPr>
          <p:nvPr>
            <p:ph type="sldNum" sz="quarter" idx="10"/>
          </p:nvPr>
        </p:nvSpPr>
        <p:spPr/>
        <p:txBody>
          <a:bodyPr/>
          <a:lstStyle/>
          <a:p>
            <a:fld id="{20F5D0BC-7629-410C-9CCB-DBC5936FB8F1}" type="slidenum">
              <a:rPr lang="de-DE" smtClean="0"/>
              <a:t>7</a:t>
            </a:fld>
            <a:endParaRPr lang="de-DE"/>
          </a:p>
        </p:txBody>
      </p:sp>
    </p:spTree>
    <p:extLst>
      <p:ext uri="{BB962C8B-B14F-4D97-AF65-F5344CB8AC3E}">
        <p14:creationId xmlns:p14="http://schemas.microsoft.com/office/powerpoint/2010/main" val="384935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072D54A-A9AA-43B5-B563-55B6202921B0}" type="datetime1">
              <a:rPr lang="de-DE" smtClean="0"/>
              <a:t>23.01.2018</a:t>
            </a:fld>
            <a:endParaRPr lang="de-DE"/>
          </a:p>
        </p:txBody>
      </p:sp>
      <p:sp>
        <p:nvSpPr>
          <p:cNvPr id="5" name="Fußzeilenplatzhalter 4"/>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363411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9170F0A-63B7-49E6-8F9E-5D0C0DA3658B}" type="datetime1">
              <a:rPr lang="de-DE" smtClean="0"/>
              <a:t>23.01.2018</a:t>
            </a:fld>
            <a:endParaRPr lang="de-DE"/>
          </a:p>
        </p:txBody>
      </p:sp>
      <p:sp>
        <p:nvSpPr>
          <p:cNvPr id="5" name="Fußzeilenplatzhalter 4"/>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93638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12CAD5-B9C5-4B44-AE06-08B7F8E6F402}" type="datetime1">
              <a:rPr lang="de-DE" smtClean="0"/>
              <a:t>23.01.2018</a:t>
            </a:fld>
            <a:endParaRPr lang="de-DE"/>
          </a:p>
        </p:txBody>
      </p:sp>
      <p:sp>
        <p:nvSpPr>
          <p:cNvPr id="5" name="Fußzeilenplatzhalter 4"/>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361370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41D18C9-06BE-43FD-9120-CFA397A9A803}" type="datetime1">
              <a:rPr lang="de-DE" smtClean="0"/>
              <a:t>23.01.2018</a:t>
            </a:fld>
            <a:endParaRPr lang="de-DE"/>
          </a:p>
        </p:txBody>
      </p:sp>
      <p:sp>
        <p:nvSpPr>
          <p:cNvPr id="5" name="Fußzeilenplatzhalter 4"/>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139750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5827ADD-15AE-4CB2-87EB-D23192261617}" type="datetime1">
              <a:rPr lang="de-DE" smtClean="0"/>
              <a:t>23.01.2018</a:t>
            </a:fld>
            <a:endParaRPr lang="de-DE"/>
          </a:p>
        </p:txBody>
      </p:sp>
      <p:sp>
        <p:nvSpPr>
          <p:cNvPr id="5" name="Fußzeilenplatzhalter 4"/>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287661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0244412-8979-4CF7-A1AB-8F033753ADA9}" type="datetime1">
              <a:rPr lang="de-DE" smtClean="0"/>
              <a:t>23.01.2018</a:t>
            </a:fld>
            <a:endParaRPr lang="de-DE"/>
          </a:p>
        </p:txBody>
      </p:sp>
      <p:sp>
        <p:nvSpPr>
          <p:cNvPr id="6" name="Fußzeilenplatzhalter 5"/>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7" name="Foliennummernplatzhalter 6"/>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36598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8EAED47-EDE2-4E17-AB83-70F5021B512C}" type="datetime1">
              <a:rPr lang="de-DE" smtClean="0"/>
              <a:t>23.01.2018</a:t>
            </a:fld>
            <a:endParaRPr lang="de-DE"/>
          </a:p>
        </p:txBody>
      </p:sp>
      <p:sp>
        <p:nvSpPr>
          <p:cNvPr id="8" name="Fußzeilenplatzhalter 7"/>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9" name="Foliennummernplatzhalter 8"/>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327795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2317913-0164-460A-9951-268F02DE00F3}" type="datetime1">
              <a:rPr lang="de-DE" smtClean="0"/>
              <a:t>23.01.2018</a:t>
            </a:fld>
            <a:endParaRPr lang="de-DE"/>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5" name="Foliennummernplatzhalter 4"/>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54181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6A99ED-3B4A-4F60-AE3F-CE076DFFFA0D}" type="datetime1">
              <a:rPr lang="de-DE" smtClean="0"/>
              <a:t>23.01.2018</a:t>
            </a:fld>
            <a:endParaRPr lang="de-DE"/>
          </a:p>
        </p:txBody>
      </p:sp>
      <p:sp>
        <p:nvSpPr>
          <p:cNvPr id="3" name="Fußzeilenplatzhalter 2"/>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4" name="Foliennummernplatzhalter 3"/>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231945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7F761-E895-4AD3-8B3A-E10467601B2D}" type="datetime1">
              <a:rPr lang="de-DE" smtClean="0"/>
              <a:t>23.01.2018</a:t>
            </a:fld>
            <a:endParaRPr lang="de-DE"/>
          </a:p>
        </p:txBody>
      </p:sp>
      <p:sp>
        <p:nvSpPr>
          <p:cNvPr id="6" name="Fußzeilenplatzhalter 5"/>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7" name="Foliennummernplatzhalter 6"/>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41674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E8F5129-3835-4A69-BC54-C381AE65DAFD}" type="datetime1">
              <a:rPr lang="de-DE" smtClean="0"/>
              <a:t>23.01.2018</a:t>
            </a:fld>
            <a:endParaRPr lang="de-DE"/>
          </a:p>
        </p:txBody>
      </p:sp>
      <p:sp>
        <p:nvSpPr>
          <p:cNvPr id="6" name="Fußzeilenplatzhalter 5"/>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7" name="Foliennummernplatzhalter 6"/>
          <p:cNvSpPr>
            <a:spLocks noGrp="1"/>
          </p:cNvSpPr>
          <p:nvPr>
            <p:ph type="sldNum" sz="quarter" idx="12"/>
          </p:nvPr>
        </p:nvSpPr>
        <p:spPr/>
        <p:txBody>
          <a:bodyPr/>
          <a:lstStyle/>
          <a:p>
            <a:fld id="{E0B3483F-E2E7-443E-827C-6106BFA06AD8}" type="slidenum">
              <a:rPr lang="de-DE" smtClean="0"/>
              <a:t>‹Nr.›</a:t>
            </a:fld>
            <a:endParaRPr lang="de-DE"/>
          </a:p>
        </p:txBody>
      </p:sp>
    </p:spTree>
    <p:extLst>
      <p:ext uri="{BB962C8B-B14F-4D97-AF65-F5344CB8AC3E}">
        <p14:creationId xmlns:p14="http://schemas.microsoft.com/office/powerpoint/2010/main" val="12154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0618A-FB71-4D72-B321-4111901C03D3}" type="datetime1">
              <a:rPr lang="de-DE" smtClean="0"/>
              <a:t>23.01.2018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3483F-E2E7-443E-827C-6106BFA06AD8}" type="slidenum">
              <a:rPr lang="de-DE" smtClean="0"/>
              <a:t>‹Nr.›</a:t>
            </a:fld>
            <a:endParaRPr lang="de-DE"/>
          </a:p>
        </p:txBody>
      </p:sp>
    </p:spTree>
    <p:extLst>
      <p:ext uri="{BB962C8B-B14F-4D97-AF65-F5344CB8AC3E}">
        <p14:creationId xmlns:p14="http://schemas.microsoft.com/office/powerpoint/2010/main" val="29041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witter.com/bitcoin_pizz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rRL6q0UVsE" TargetMode="External"/><Relationship Id="rId2" Type="http://schemas.openxmlformats.org/officeDocument/2006/relationships/hyperlink" Target="https://www.forbes.com/sites/jonmatonis/2012/11/03/ecb-roots-of-bitcoin-can-be-found-in-the-austrian-school-of-economics/#5448f1533b18" TargetMode="External"/><Relationship Id="rId1" Type="http://schemas.openxmlformats.org/officeDocument/2006/relationships/slideLayout" Target="../slideLayouts/slideLayout2.xml"/><Relationship Id="rId5" Type="http://schemas.openxmlformats.org/officeDocument/2006/relationships/hyperlink" Target="https://www.kaspersky.de/blog/ethereum-ico/14993/" TargetMode="External"/><Relationship Id="rId4" Type="http://schemas.openxmlformats.org/officeDocument/2006/relationships/hyperlink" Target="https://www.btc-echo.de/tutorial/wie-funktioniert-eine-bitcoin-transak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1026" name="Picture 2" descr="https://cdn-images-1.medium.com/max/2000/1*i4v-dA0oJxbwN-3vMrjn5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8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Kryptowährung</a:t>
            </a:r>
            <a:endParaRPr lang="de-DE" dirty="0"/>
          </a:p>
        </p:txBody>
      </p:sp>
      <p:sp>
        <p:nvSpPr>
          <p:cNvPr id="3" name="Inhaltsplatzhalter 2"/>
          <p:cNvSpPr>
            <a:spLocks noGrp="1"/>
          </p:cNvSpPr>
          <p:nvPr>
            <p:ph idx="1"/>
          </p:nvPr>
        </p:nvSpPr>
        <p:spPr/>
        <p:txBody>
          <a:bodyPr/>
          <a:lstStyle/>
          <a:p>
            <a:r>
              <a:rPr lang="de-DE" dirty="0" smtClean="0"/>
              <a:t>Digitales Zahlungsmittel</a:t>
            </a:r>
          </a:p>
          <a:p>
            <a:r>
              <a:rPr lang="de-DE" dirty="0" smtClean="0"/>
              <a:t>Prinzip der Kryptographie</a:t>
            </a:r>
          </a:p>
          <a:p>
            <a:r>
              <a:rPr lang="de-DE" dirty="0" smtClean="0"/>
              <a:t>Dezentral</a:t>
            </a:r>
          </a:p>
          <a:p>
            <a:r>
              <a:rPr lang="de-DE" dirty="0" smtClean="0"/>
              <a:t>„Sicher“</a:t>
            </a:r>
          </a:p>
          <a:p>
            <a:r>
              <a:rPr lang="de-DE" dirty="0" smtClean="0"/>
              <a:t>Kontostand errechnet sich aus den Transaktionen</a:t>
            </a:r>
          </a:p>
          <a:p>
            <a:r>
              <a:rPr lang="de-DE" dirty="0" smtClean="0"/>
              <a:t>Transaktionen werden von „</a:t>
            </a:r>
            <a:r>
              <a:rPr lang="de-DE" dirty="0" err="1" smtClean="0"/>
              <a:t>Minern</a:t>
            </a:r>
            <a:r>
              <a:rPr lang="de-DE" dirty="0" smtClean="0"/>
              <a:t>“ ausgeführt</a:t>
            </a:r>
          </a:p>
          <a:p>
            <a:r>
              <a:rPr lang="de-DE" dirty="0" smtClean="0"/>
              <a:t>Erste Öffentliche Währung: Bitcoin</a:t>
            </a:r>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180731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Bitcoin </a:t>
            </a:r>
            <a:endParaRPr lang="de-DE" dirty="0"/>
          </a:p>
        </p:txBody>
      </p:sp>
      <p:sp>
        <p:nvSpPr>
          <p:cNvPr id="3" name="Inhaltsplatzhalter 2"/>
          <p:cNvSpPr>
            <a:spLocks noGrp="1"/>
          </p:cNvSpPr>
          <p:nvPr>
            <p:ph idx="1"/>
          </p:nvPr>
        </p:nvSpPr>
        <p:spPr/>
        <p:txBody>
          <a:bodyPr/>
          <a:lstStyle/>
          <a:p>
            <a:r>
              <a:rPr lang="de-DE" dirty="0" smtClean="0"/>
              <a:t>Januar 2009: Bitcoin v0.1 </a:t>
            </a:r>
            <a:r>
              <a:rPr lang="de-DE" dirty="0" err="1" smtClean="0"/>
              <a:t>released</a:t>
            </a:r>
            <a:endParaRPr lang="de-DE" dirty="0" smtClean="0"/>
          </a:p>
          <a:p>
            <a:r>
              <a:rPr lang="de-DE" dirty="0" smtClean="0"/>
              <a:t>Basis: </a:t>
            </a:r>
            <a:r>
              <a:rPr lang="de-DE" dirty="0" err="1" smtClean="0"/>
              <a:t>Blockchain</a:t>
            </a:r>
            <a:r>
              <a:rPr lang="de-DE" dirty="0" smtClean="0"/>
              <a:t> Technologie</a:t>
            </a:r>
          </a:p>
          <a:p>
            <a:r>
              <a:rPr lang="de-DE" dirty="0" smtClean="0"/>
              <a:t>Festgelegter Kurs: 1$ = 1.309,03 BTC (Oktober 2009)</a:t>
            </a:r>
          </a:p>
          <a:p>
            <a:r>
              <a:rPr lang="de-DE" dirty="0" smtClean="0"/>
              <a:t>erste öffentliche Bezahlung = </a:t>
            </a:r>
            <a:r>
              <a:rPr lang="de-DE" dirty="0"/>
              <a:t>2</a:t>
            </a:r>
            <a:r>
              <a:rPr lang="de-DE" dirty="0" smtClean="0"/>
              <a:t> Pizzen für 10.000 BTC</a:t>
            </a:r>
          </a:p>
          <a:p>
            <a:pPr lvl="1"/>
            <a:r>
              <a:rPr lang="de-DE" dirty="0">
                <a:hlinkClick r:id="rId2"/>
              </a:rPr>
              <a:t>https://</a:t>
            </a:r>
            <a:r>
              <a:rPr lang="de-DE" dirty="0" smtClean="0">
                <a:hlinkClick r:id="rId2"/>
              </a:rPr>
              <a:t>twitter.com/bitcoin_pizza</a:t>
            </a:r>
            <a:r>
              <a:rPr lang="de-DE" dirty="0" smtClean="0"/>
              <a:t> </a:t>
            </a:r>
          </a:p>
          <a:p>
            <a:r>
              <a:rPr lang="de-DE" dirty="0" smtClean="0"/>
              <a:t>Kurs heute 1 BTC = ca. 10500 USD</a:t>
            </a:r>
          </a:p>
          <a:p>
            <a:r>
              <a:rPr lang="de-DE" dirty="0" smtClean="0"/>
              <a:t>Transaktionen werden mehrfach bestätigt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2088870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Transaktion</a:t>
            </a:r>
            <a:endParaRPr lang="de-DE" dirty="0"/>
          </a:p>
        </p:txBody>
      </p:sp>
      <p:sp>
        <p:nvSpPr>
          <p:cNvPr id="3" name="Inhaltsplatzhalter 2"/>
          <p:cNvSpPr>
            <a:spLocks noGrp="1"/>
          </p:cNvSpPr>
          <p:nvPr>
            <p:ph idx="1"/>
          </p:nvPr>
        </p:nvSpPr>
        <p:spPr>
          <a:xfrm>
            <a:off x="838200" y="1402715"/>
            <a:ext cx="5093970" cy="4351338"/>
          </a:xfrm>
        </p:spPr>
        <p:txBody>
          <a:bodyPr>
            <a:normAutofit lnSpcReduction="10000"/>
          </a:bodyPr>
          <a:lstStyle/>
          <a:p>
            <a:r>
              <a:rPr lang="de-DE" dirty="0" smtClean="0"/>
              <a:t>Definition: Summe der Eingänge und </a:t>
            </a:r>
            <a:r>
              <a:rPr lang="de-DE" dirty="0"/>
              <a:t>Summe der Ausgänge </a:t>
            </a:r>
            <a:r>
              <a:rPr lang="de-DE" dirty="0" smtClean="0"/>
              <a:t>müssen übereinstimmen</a:t>
            </a:r>
          </a:p>
          <a:p>
            <a:endParaRPr lang="de-DE" dirty="0" smtClean="0"/>
          </a:p>
          <a:p>
            <a:r>
              <a:rPr lang="de-DE" dirty="0" smtClean="0"/>
              <a:t>konventionell: der Bank vertrauen</a:t>
            </a:r>
          </a:p>
          <a:p>
            <a:r>
              <a:rPr lang="de-DE" dirty="0" smtClean="0"/>
              <a:t>Kryptowährung: Bestätigung der Transaktion durch eine Mehrheit von sich misstrauenden und gegenseitig kontrollierenden Teilnehmern</a:t>
            </a:r>
          </a:p>
          <a:p>
            <a:endParaRPr lang="de-DE" dirty="0" smtClean="0"/>
          </a:p>
          <a:p>
            <a:endParaRPr lang="de-DE" dirty="0"/>
          </a:p>
          <a:p>
            <a:endParaRPr lang="de-DE" dirty="0" smtClean="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pic>
        <p:nvPicPr>
          <p:cNvPr id="12" name="Picture 2" descr="https://www.kreditkarte.net/bilder/bitcoin-prinz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081" y="288767"/>
            <a:ext cx="5448598" cy="597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4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Kryptowährung – Aktueller Stand</a:t>
            </a:r>
            <a:endParaRPr lang="de-DE" dirty="0"/>
          </a:p>
        </p:txBody>
      </p:sp>
      <p:sp>
        <p:nvSpPr>
          <p:cNvPr id="3" name="Inhaltsplatzhalter 2"/>
          <p:cNvSpPr>
            <a:spLocks noGrp="1"/>
          </p:cNvSpPr>
          <p:nvPr>
            <p:ph idx="1"/>
          </p:nvPr>
        </p:nvSpPr>
        <p:spPr/>
        <p:txBody>
          <a:bodyPr/>
          <a:lstStyle/>
          <a:p>
            <a:r>
              <a:rPr lang="de-DE" dirty="0" smtClean="0"/>
              <a:t>Ca. 4000 Kryptowährungen entstanden</a:t>
            </a:r>
          </a:p>
          <a:p>
            <a:r>
              <a:rPr lang="de-DE" dirty="0" smtClean="0"/>
              <a:t>Täglich werden neue Kryptowährungen veröffentlicht</a:t>
            </a:r>
          </a:p>
          <a:p>
            <a:r>
              <a:rPr lang="de-DE" dirty="0" smtClean="0"/>
              <a:t>Eigene Tradingplattformen für Kryptowährung</a:t>
            </a:r>
          </a:p>
          <a:p>
            <a:r>
              <a:rPr lang="de-DE" dirty="0" smtClean="0"/>
              <a:t>Durchgesetzte Basistechnologien: Ethereum </a:t>
            </a:r>
          </a:p>
          <a:p>
            <a:pPr marL="0" indent="0">
              <a:buNone/>
            </a:pPr>
            <a:endParaRPr lang="de-DE" dirty="0" smtClean="0"/>
          </a:p>
          <a:p>
            <a:endParaRPr lang="de-DE" dirty="0" smtClean="0"/>
          </a:p>
          <a:p>
            <a:pPr lvl="1"/>
            <a:endParaRPr lang="de-DE" dirty="0" smtClean="0"/>
          </a:p>
          <a:p>
            <a:pPr lvl="1"/>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259" y="5495293"/>
            <a:ext cx="925742" cy="925742"/>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374" y="5494614"/>
            <a:ext cx="927100" cy="927100"/>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204" y="5494614"/>
            <a:ext cx="927100" cy="927100"/>
          </a:xfrm>
          <a:prstGeom prst="rect">
            <a:avLst/>
          </a:prstGeom>
        </p:spPr>
      </p:pic>
      <p:pic>
        <p:nvPicPr>
          <p:cNvPr id="18"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514" y="5532713"/>
            <a:ext cx="850903" cy="850903"/>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9627" y="5494614"/>
            <a:ext cx="927100" cy="927100"/>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2640" y="5539064"/>
            <a:ext cx="838200" cy="838200"/>
          </a:xfrm>
          <a:prstGeom prst="rect">
            <a:avLst/>
          </a:prstGeom>
        </p:spPr>
      </p:pic>
      <p:pic>
        <p:nvPicPr>
          <p:cNvPr id="21" name="Picture 4" descr="Bildergebnis für bitcoi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1091" y="5377416"/>
            <a:ext cx="1161496" cy="116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2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Ethereum</a:t>
            </a:r>
            <a:endParaRPr lang="de-DE" dirty="0"/>
          </a:p>
        </p:txBody>
      </p:sp>
      <p:sp>
        <p:nvSpPr>
          <p:cNvPr id="3" name="Inhaltsplatzhalter 2"/>
          <p:cNvSpPr>
            <a:spLocks noGrp="1"/>
          </p:cNvSpPr>
          <p:nvPr>
            <p:ph idx="1"/>
          </p:nvPr>
        </p:nvSpPr>
        <p:spPr/>
        <p:txBody>
          <a:bodyPr/>
          <a:lstStyle/>
          <a:p>
            <a:r>
              <a:rPr lang="de-DE" dirty="0" smtClean="0"/>
              <a:t>Kryptowährung Ether</a:t>
            </a:r>
          </a:p>
          <a:p>
            <a:r>
              <a:rPr lang="de-DE" dirty="0" smtClean="0"/>
              <a:t>Plattform für Distributed Apps (DAPPS)</a:t>
            </a:r>
          </a:p>
          <a:p>
            <a:pPr lvl="1"/>
            <a:r>
              <a:rPr lang="de-DE" dirty="0" smtClean="0"/>
              <a:t>Smart </a:t>
            </a:r>
            <a:r>
              <a:rPr lang="de-DE" dirty="0" err="1" smtClean="0"/>
              <a:t>Contracts</a:t>
            </a:r>
            <a:endParaRPr lang="de-DE" dirty="0" smtClean="0"/>
          </a:p>
          <a:p>
            <a:pPr lvl="2"/>
            <a:r>
              <a:rPr lang="de-DE" dirty="0" smtClean="0"/>
              <a:t>E-</a:t>
            </a:r>
            <a:r>
              <a:rPr lang="de-DE" dirty="0" err="1" smtClean="0"/>
              <a:t>Voting</a:t>
            </a:r>
            <a:r>
              <a:rPr lang="de-DE" dirty="0" smtClean="0"/>
              <a:t> Systeme</a:t>
            </a:r>
          </a:p>
          <a:p>
            <a:pPr lvl="2"/>
            <a:r>
              <a:rPr lang="de-DE" dirty="0" smtClean="0"/>
              <a:t>Virtuelle Organisationen</a:t>
            </a:r>
          </a:p>
          <a:p>
            <a:pPr lvl="2"/>
            <a:r>
              <a:rPr lang="de-DE" dirty="0" smtClean="0"/>
              <a:t>Identity Management</a:t>
            </a:r>
          </a:p>
          <a:p>
            <a:r>
              <a:rPr lang="de-DE" dirty="0" smtClean="0"/>
              <a:t>Verwendung Ether</a:t>
            </a:r>
          </a:p>
          <a:p>
            <a:pPr lvl="1"/>
            <a:r>
              <a:rPr lang="de-DE" dirty="0" smtClean="0"/>
              <a:t>Zahlungsmittel für Transaktionsverarbeitungen</a:t>
            </a:r>
          </a:p>
          <a:p>
            <a:pPr lvl="1"/>
            <a:r>
              <a:rPr lang="de-DE" dirty="0" smtClean="0"/>
              <a:t>Finanzierung </a:t>
            </a:r>
            <a:r>
              <a:rPr lang="de-DE" dirty="0"/>
              <a:t>von Startups auf Basis von </a:t>
            </a:r>
            <a:r>
              <a:rPr lang="de-DE" dirty="0" err="1"/>
              <a:t>Blockchaintechnologie</a:t>
            </a:r>
            <a:r>
              <a:rPr lang="de-DE" dirty="0"/>
              <a:t> (ICO)</a:t>
            </a:r>
          </a:p>
          <a:p>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341617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a:t>
            </a:r>
            <a:r>
              <a:rPr lang="de-DE" dirty="0" err="1" smtClean="0"/>
              <a:t>Contracts</a:t>
            </a:r>
            <a:endParaRPr lang="de-DE" dirty="0"/>
          </a:p>
        </p:txBody>
      </p:sp>
      <p:sp>
        <p:nvSpPr>
          <p:cNvPr id="3" name="Inhaltsplatzhalter 2"/>
          <p:cNvSpPr>
            <a:spLocks noGrp="1"/>
          </p:cNvSpPr>
          <p:nvPr>
            <p:ph idx="1"/>
          </p:nvPr>
        </p:nvSpPr>
        <p:spPr/>
        <p:txBody>
          <a:bodyPr/>
          <a:lstStyle/>
          <a:p>
            <a:r>
              <a:rPr lang="de-DE" dirty="0" smtClean="0"/>
              <a:t>Vertragsbedingungen werden in der Ethereum </a:t>
            </a:r>
            <a:r>
              <a:rPr lang="de-DE" dirty="0" err="1" smtClean="0"/>
              <a:t>Blockchain</a:t>
            </a:r>
            <a:r>
              <a:rPr lang="de-DE" dirty="0" smtClean="0"/>
              <a:t> hinterlegt</a:t>
            </a:r>
          </a:p>
          <a:p>
            <a:r>
              <a:rPr lang="de-DE" dirty="0" smtClean="0"/>
              <a:t>Bei Eintreffen der Zahlungsbedingung wird die Zahlung direkt ausgelöst</a:t>
            </a:r>
          </a:p>
          <a:p>
            <a:r>
              <a:rPr lang="de-DE" dirty="0" smtClean="0"/>
              <a:t>Beispiel: Versteigerung</a:t>
            </a:r>
          </a:p>
          <a:p>
            <a:pPr lvl="1"/>
            <a:r>
              <a:rPr lang="de-DE" dirty="0" smtClean="0"/>
              <a:t>Während der Versteigerung</a:t>
            </a:r>
          </a:p>
          <a:p>
            <a:pPr lvl="2"/>
            <a:r>
              <a:rPr lang="de-DE" dirty="0" smtClean="0"/>
              <a:t>Adressen und Einsätze aller Teilnehmer werden registriert</a:t>
            </a:r>
          </a:p>
          <a:p>
            <a:pPr lvl="1"/>
            <a:r>
              <a:rPr lang="de-DE" dirty="0" smtClean="0"/>
              <a:t>Bei Auktionsende	</a:t>
            </a:r>
          </a:p>
          <a:p>
            <a:pPr lvl="2"/>
            <a:r>
              <a:rPr lang="de-DE" dirty="0" smtClean="0"/>
              <a:t>Automatische Bezahlung des Höchstbietenden</a:t>
            </a:r>
          </a:p>
        </p:txBody>
      </p:sp>
      <p:sp>
        <p:nvSpPr>
          <p:cNvPr id="4" name="Fußzeilenplatzhalter 3"/>
          <p:cNvSpPr>
            <a:spLocks noGrp="1"/>
          </p:cNvSpPr>
          <p:nvPr>
            <p:ph type="ftr" sz="quarter" idx="11"/>
          </p:nvPr>
        </p:nvSpPr>
        <p:spPr/>
        <p:txBody>
          <a:bodyPr/>
          <a:lstStyle/>
          <a:p>
            <a:r>
              <a:rPr lang="de-DE" smtClean="0"/>
              <a:t>Gescher, 22.01.2018, Patrick Dressler, Meetup Blockchain und Kryptowährung</a:t>
            </a:r>
            <a:endParaRPr lang="de-DE" dirty="0"/>
          </a:p>
        </p:txBody>
      </p:sp>
    </p:spTree>
    <p:extLst>
      <p:ext uri="{BB962C8B-B14F-4D97-AF65-F5344CB8AC3E}">
        <p14:creationId xmlns:p14="http://schemas.microsoft.com/office/powerpoint/2010/main" val="1471615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Krypto</a:t>
            </a:r>
            <a:r>
              <a:rPr lang="de-DE" dirty="0" smtClean="0"/>
              <a:t>-Start-Ups</a:t>
            </a:r>
            <a:endParaRPr lang="de-DE" dirty="0"/>
          </a:p>
        </p:txBody>
      </p:sp>
      <p:sp>
        <p:nvSpPr>
          <p:cNvPr id="3" name="Inhaltsplatzhalter 2"/>
          <p:cNvSpPr>
            <a:spLocks noGrp="1"/>
          </p:cNvSpPr>
          <p:nvPr>
            <p:ph idx="1"/>
          </p:nvPr>
        </p:nvSpPr>
        <p:spPr>
          <a:xfrm>
            <a:off x="605790" y="4318000"/>
            <a:ext cx="10515600" cy="2162810"/>
          </a:xfrm>
        </p:spPr>
        <p:txBody>
          <a:bodyPr/>
          <a:lstStyle/>
          <a:p>
            <a:r>
              <a:rPr lang="de-DE" dirty="0" smtClean="0"/>
              <a:t>Entwicklung einer Idee auf Basis von </a:t>
            </a:r>
            <a:r>
              <a:rPr lang="de-DE" dirty="0" err="1" smtClean="0"/>
              <a:t>Blockchain</a:t>
            </a:r>
            <a:endParaRPr lang="de-DE" dirty="0" smtClean="0"/>
          </a:p>
          <a:p>
            <a:r>
              <a:rPr lang="de-DE" dirty="0" smtClean="0"/>
              <a:t>Finanzierung einer Geschäftsidee durch Kryptowährung</a:t>
            </a:r>
          </a:p>
          <a:p>
            <a:r>
              <a:rPr lang="de-DE" dirty="0" smtClean="0"/>
              <a:t>i.d.R. wird durch das Start-Up eine neue Kryptowährung erzeugt</a:t>
            </a:r>
          </a:p>
          <a:p>
            <a:r>
              <a:rPr lang="de-DE" dirty="0" smtClean="0"/>
              <a:t>Anteile / Erzeugte Kryptowährungen werden an Investoren ausgezahlt</a:t>
            </a:r>
          </a:p>
          <a:p>
            <a:endParaRPr lang="de-DE" dirty="0" smtClean="0"/>
          </a:p>
          <a:p>
            <a:endParaRPr lang="de-DE" dirty="0" smtClean="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graphicFrame>
        <p:nvGraphicFramePr>
          <p:cNvPr id="12" name="Diagramm 11"/>
          <p:cNvGraphicFramePr/>
          <p:nvPr>
            <p:extLst>
              <p:ext uri="{D42A27DB-BD31-4B8C-83A1-F6EECF244321}">
                <p14:modId xmlns:p14="http://schemas.microsoft.com/office/powerpoint/2010/main" val="1398184554"/>
              </p:ext>
            </p:extLst>
          </p:nvPr>
        </p:nvGraphicFramePr>
        <p:xfrm>
          <a:off x="125730" y="962766"/>
          <a:ext cx="11475720" cy="3818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794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p:txBody>
          <a:bodyPr/>
          <a:lstStyle/>
          <a:p>
            <a:r>
              <a:rPr lang="de-DE" dirty="0" smtClean="0"/>
              <a:t>Gebrauchtwagendokumentation</a:t>
            </a:r>
          </a:p>
          <a:p>
            <a:r>
              <a:rPr lang="de-DE" dirty="0" smtClean="0"/>
              <a:t>Medizinische Dokumentationen</a:t>
            </a:r>
          </a:p>
          <a:p>
            <a:r>
              <a:rPr lang="de-DE" dirty="0" smtClean="0"/>
              <a:t>Globale Überweisungen</a:t>
            </a:r>
          </a:p>
          <a:p>
            <a:r>
              <a:rPr lang="de-DE" dirty="0" smtClean="0"/>
              <a:t>Einfacherer Zugang zu erneuerbaren Energien</a:t>
            </a:r>
          </a:p>
          <a:p>
            <a:r>
              <a:rPr lang="de-DE" dirty="0" smtClean="0"/>
              <a:t>…</a:t>
            </a:r>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79138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Aussicht</a:t>
            </a:r>
            <a:endParaRPr lang="de-DE" dirty="0"/>
          </a:p>
        </p:txBody>
      </p:sp>
      <p:sp>
        <p:nvSpPr>
          <p:cNvPr id="3" name="Inhaltsplatzhalter 2"/>
          <p:cNvSpPr>
            <a:spLocks noGrp="1"/>
          </p:cNvSpPr>
          <p:nvPr>
            <p:ph idx="1"/>
          </p:nvPr>
        </p:nvSpPr>
        <p:spPr/>
        <p:txBody>
          <a:bodyPr/>
          <a:lstStyle/>
          <a:p>
            <a:r>
              <a:rPr lang="de-DE" dirty="0" smtClean="0"/>
              <a:t>Dezentrales Zahlungssystem?</a:t>
            </a:r>
          </a:p>
          <a:p>
            <a:r>
              <a:rPr lang="de-DE" dirty="0" smtClean="0"/>
              <a:t>Ethereum </a:t>
            </a:r>
            <a:r>
              <a:rPr lang="de-DE" dirty="0" smtClean="0"/>
              <a:t>als Grundlage für Internet-</a:t>
            </a:r>
            <a:r>
              <a:rPr lang="de-DE" dirty="0" err="1" smtClean="0"/>
              <a:t>of</a:t>
            </a:r>
            <a:r>
              <a:rPr lang="de-DE" dirty="0" smtClean="0"/>
              <a:t>-Things?</a:t>
            </a:r>
          </a:p>
          <a:p>
            <a:r>
              <a:rPr lang="de-DE" dirty="0" smtClean="0"/>
              <a:t>Es wird ein Standard benötigt den alle verstehen…</a:t>
            </a:r>
          </a:p>
          <a:p>
            <a:pPr lvl="1"/>
            <a:r>
              <a:rPr lang="de-DE" dirty="0" smtClean="0"/>
              <a:t>Lampen / Automobile / Kühlschränke / Türschlösser</a:t>
            </a:r>
          </a:p>
          <a:p>
            <a:r>
              <a:rPr lang="de-DE" dirty="0" smtClean="0"/>
              <a:t>Smart </a:t>
            </a:r>
            <a:r>
              <a:rPr lang="de-DE" dirty="0" err="1" smtClean="0"/>
              <a:t>Contracts</a:t>
            </a:r>
            <a:r>
              <a:rPr lang="de-DE" dirty="0" smtClean="0"/>
              <a:t>?</a:t>
            </a:r>
          </a:p>
          <a:p>
            <a:r>
              <a:rPr lang="de-DE" dirty="0" smtClean="0"/>
              <a:t>Beispiel </a:t>
            </a:r>
            <a:r>
              <a:rPr lang="de-DE" dirty="0" err="1" smtClean="0"/>
              <a:t>savedroid</a:t>
            </a:r>
            <a:endParaRPr lang="de-DE" dirty="0"/>
          </a:p>
        </p:txBody>
      </p:sp>
      <p:sp>
        <p:nvSpPr>
          <p:cNvPr id="4" name="Fußzeilenplatzhalter 3"/>
          <p:cNvSpPr>
            <a:spLocks noGrp="1"/>
          </p:cNvSpPr>
          <p:nvPr>
            <p:ph type="ftr" sz="quarter" idx="11"/>
          </p:nvPr>
        </p:nvSpPr>
        <p:spPr/>
        <p:txBody>
          <a:bodyPr/>
          <a:lstStyle/>
          <a:p>
            <a:r>
              <a:rPr lang="de-DE" smtClean="0"/>
              <a:t>Gescher, 22.01.2018, Patrick Dressler, Meetup Blockchain und Kryptowährung</a:t>
            </a:r>
            <a:endParaRPr lang="de-DE" dirty="0"/>
          </a:p>
        </p:txBody>
      </p:sp>
    </p:spTree>
    <p:extLst>
      <p:ext uri="{BB962C8B-B14F-4D97-AF65-F5344CB8AC3E}">
        <p14:creationId xmlns:p14="http://schemas.microsoft.com/office/powerpoint/2010/main" val="244621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t>Vielen Dank</a:t>
            </a:r>
            <a:endParaRPr lang="de-DE" dirty="0"/>
          </a:p>
        </p:txBody>
      </p:sp>
      <p:sp>
        <p:nvSpPr>
          <p:cNvPr id="4" name="Fußzeilenplatzhalter 3"/>
          <p:cNvSpPr>
            <a:spLocks noGrp="1"/>
          </p:cNvSpPr>
          <p:nvPr>
            <p:ph type="ftr" sz="quarter" idx="11"/>
          </p:nvPr>
        </p:nvSpPr>
        <p:spPr/>
        <p:txBody>
          <a:bodyPr/>
          <a:lstStyle/>
          <a:p>
            <a:r>
              <a:rPr lang="de-DE" smtClean="0"/>
              <a:t>Gescher, 22.01.2018, Patrick Dressler, Meetup Blockchain und Kryptowährung</a:t>
            </a:r>
            <a:endParaRPr lang="de-DE" dirty="0"/>
          </a:p>
        </p:txBody>
      </p:sp>
    </p:spTree>
    <p:extLst>
      <p:ext uri="{BB962C8B-B14F-4D97-AF65-F5344CB8AC3E}">
        <p14:creationId xmlns:p14="http://schemas.microsoft.com/office/powerpoint/2010/main" val="249163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 - Kryptowährung</a:t>
            </a:r>
            <a:endParaRPr lang="de-DE" dirty="0"/>
          </a:p>
        </p:txBody>
      </p:sp>
      <p:sp>
        <p:nvSpPr>
          <p:cNvPr id="3" name="Inhaltsplatzhalter 2"/>
          <p:cNvSpPr>
            <a:spLocks noGrp="1"/>
          </p:cNvSpPr>
          <p:nvPr>
            <p:ph idx="1"/>
          </p:nvPr>
        </p:nvSpPr>
        <p:spPr/>
        <p:txBody>
          <a:bodyPr/>
          <a:lstStyle/>
          <a:p>
            <a:r>
              <a:rPr lang="de-DE" dirty="0" smtClean="0"/>
              <a:t>Geld</a:t>
            </a:r>
          </a:p>
          <a:p>
            <a:r>
              <a:rPr lang="de-DE" dirty="0" smtClean="0"/>
              <a:t>Kryptowährung</a:t>
            </a:r>
          </a:p>
          <a:p>
            <a:r>
              <a:rPr lang="de-DE" dirty="0" smtClean="0"/>
              <a:t>Zukunft</a:t>
            </a:r>
          </a:p>
          <a:p>
            <a:endParaRPr lang="de-DE" dirty="0" smtClean="0"/>
          </a:p>
          <a:p>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6258" y="263456"/>
            <a:ext cx="925742" cy="925742"/>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6258" y="1136450"/>
            <a:ext cx="927100" cy="927100"/>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4900" y="2937903"/>
            <a:ext cx="927100" cy="927100"/>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4900" y="3848528"/>
            <a:ext cx="850903" cy="850903"/>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4900" y="4682117"/>
            <a:ext cx="927100" cy="927100"/>
          </a:xfrm>
          <a:prstGeom prst="rect">
            <a:avLst/>
          </a:prstGeom>
        </p:spPr>
      </p:pic>
      <p:pic>
        <p:nvPicPr>
          <p:cNvPr id="11" name="Grafi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5705384"/>
            <a:ext cx="838200" cy="838200"/>
          </a:xfrm>
          <a:prstGeom prst="rect">
            <a:avLst/>
          </a:prstGeom>
        </p:spPr>
      </p:pic>
      <p:pic>
        <p:nvPicPr>
          <p:cNvPr id="3076" name="Picture 4" descr="Bildergebnis für bitcoi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0183" y="1927054"/>
            <a:ext cx="1161496" cy="1161496"/>
          </a:xfrm>
          <a:prstGeom prst="rect">
            <a:avLst/>
          </a:prstGeom>
          <a:noFill/>
          <a:extLst>
            <a:ext uri="{909E8E84-426E-40DD-AFC4-6F175D3DCCD1}">
              <a14:hiddenFill xmlns:a14="http://schemas.microsoft.com/office/drawing/2010/main">
                <a:solidFill>
                  <a:srgbClr val="FFFFFF"/>
                </a:solidFill>
              </a14:hiddenFill>
            </a:ext>
          </a:extLst>
        </p:spPr>
      </p:pic>
      <p:sp>
        <p:nvSpPr>
          <p:cNvPr id="12" name="Fußzeilenplatzhalter 11"/>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2602933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Interessante Links</a:t>
            </a:r>
            <a:endParaRPr lang="de-DE" dirty="0"/>
          </a:p>
        </p:txBody>
      </p:sp>
      <p:sp>
        <p:nvSpPr>
          <p:cNvPr id="3" name="Inhaltsplatzhalter 2"/>
          <p:cNvSpPr>
            <a:spLocks noGrp="1"/>
          </p:cNvSpPr>
          <p:nvPr>
            <p:ph idx="1"/>
          </p:nvPr>
        </p:nvSpPr>
        <p:spPr/>
        <p:txBody>
          <a:bodyPr>
            <a:normAutofit/>
          </a:bodyPr>
          <a:lstStyle/>
          <a:p>
            <a:r>
              <a:rPr lang="de-DE" sz="1800" dirty="0" smtClean="0"/>
              <a:t>EZB Analyse zu Bitcoin </a:t>
            </a:r>
            <a:r>
              <a:rPr lang="de-DE" sz="1800" dirty="0" smtClean="0">
                <a:hlinkClick r:id="rId2"/>
              </a:rPr>
              <a:t>https://www.forbes.com/sites/jonmatonis/2012/11/03/ecb-roots-of-bitcoin-can-be-found-in-the-austrian-school-of-economics/#5448f1533b18</a:t>
            </a:r>
            <a:r>
              <a:rPr lang="de-DE" sz="1800" dirty="0" smtClean="0"/>
              <a:t> </a:t>
            </a:r>
          </a:p>
          <a:p>
            <a:r>
              <a:rPr lang="de-DE" sz="1800" dirty="0" smtClean="0"/>
              <a:t>FIAT einfach erklärt </a:t>
            </a:r>
            <a:r>
              <a:rPr lang="de-DE" sz="1800" dirty="0" smtClean="0">
                <a:hlinkClick r:id="rId3"/>
              </a:rPr>
              <a:t>https://www.youtube.com/watch?v=HrRL6q0UVsE</a:t>
            </a:r>
            <a:r>
              <a:rPr lang="de-DE" sz="1800" dirty="0" smtClean="0"/>
              <a:t> </a:t>
            </a:r>
          </a:p>
          <a:p>
            <a:r>
              <a:rPr lang="de-DE" sz="1800" dirty="0" smtClean="0"/>
              <a:t>Wie funktioniert eine Transaktion? </a:t>
            </a:r>
          </a:p>
          <a:p>
            <a:pPr lvl="1"/>
            <a:r>
              <a:rPr lang="de-DE" sz="1400" dirty="0">
                <a:hlinkClick r:id="rId4"/>
              </a:rPr>
              <a:t>https://www.btc-echo.de/tutorial/wie-funktioniert-eine-bitcoin-transaktion</a:t>
            </a:r>
            <a:r>
              <a:rPr lang="de-DE" sz="1400" dirty="0" smtClean="0">
                <a:hlinkClick r:id="rId4"/>
              </a:rPr>
              <a:t>/</a:t>
            </a:r>
            <a:r>
              <a:rPr lang="de-DE" sz="1400" dirty="0" smtClean="0"/>
              <a:t> </a:t>
            </a:r>
          </a:p>
          <a:p>
            <a:r>
              <a:rPr lang="de-DE" sz="1800" dirty="0">
                <a:hlinkClick r:id="rId5"/>
              </a:rPr>
              <a:t>https://www.kaspersky.de/blog/ethereum-ico/14993</a:t>
            </a:r>
            <a:r>
              <a:rPr lang="de-DE" sz="1800" dirty="0" smtClean="0">
                <a:hlinkClick r:id="rId5"/>
              </a:rPr>
              <a:t>/</a:t>
            </a:r>
            <a:r>
              <a:rPr lang="de-DE" sz="1800" dirty="0" smtClean="0"/>
              <a:t> </a:t>
            </a:r>
            <a:endParaRPr lang="de-DE" sz="1800"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347465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descr="Bildergebnis für cryptocurr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246312"/>
            <a:ext cx="6762750" cy="3533776"/>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346653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Was ist Geld?</a:t>
            </a:r>
            <a:endParaRPr lang="de-DE" dirty="0"/>
          </a:p>
        </p:txBody>
      </p:sp>
      <p:pic>
        <p:nvPicPr>
          <p:cNvPr id="5122" name="Picture 2" descr="Bildergebnis für geschichte bit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46" y="1495424"/>
            <a:ext cx="7652709" cy="4308476"/>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2329993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1850" y="1371600"/>
            <a:ext cx="10515600" cy="3659505"/>
          </a:xfrm>
        </p:spPr>
        <p:txBody>
          <a:bodyPr>
            <a:noAutofit/>
          </a:bodyPr>
          <a:lstStyle/>
          <a:p>
            <a:r>
              <a:rPr lang="de-DE" sz="3600" dirty="0" smtClean="0"/>
              <a:t>„Im </a:t>
            </a:r>
            <a:r>
              <a:rPr lang="de-DE" sz="3600" dirty="0"/>
              <a:t>praktischen Gebrauch ist Geld ein </a:t>
            </a:r>
            <a:r>
              <a:rPr lang="de-DE" sz="3600" b="1" dirty="0"/>
              <a:t>Zahlungsmittel</a:t>
            </a:r>
            <a:r>
              <a:rPr lang="de-DE" sz="3600" dirty="0"/>
              <a:t>, das sich von einfachen </a:t>
            </a:r>
            <a:r>
              <a:rPr lang="de-DE" sz="3600" b="1" dirty="0"/>
              <a:t>Tauschmitteln dadurch unterscheidet</a:t>
            </a:r>
            <a:r>
              <a:rPr lang="de-DE" sz="3600" dirty="0"/>
              <a:t>, dass es nicht unmittelbar den Bedarf eines Tauschpartners befriedigt, sondern auf Grund allgemeiner Akzeptanz zu weiterem Tausch eingesetzt werden kann</a:t>
            </a:r>
            <a:r>
              <a:rPr lang="de-DE" sz="3600" dirty="0" smtClean="0"/>
              <a:t>.“</a:t>
            </a:r>
            <a:endParaRPr lang="de-DE" sz="3600" dirty="0"/>
          </a:p>
        </p:txBody>
      </p:sp>
      <p:sp>
        <p:nvSpPr>
          <p:cNvPr id="6" name="Textplatzhalter 5"/>
          <p:cNvSpPr>
            <a:spLocks noGrp="1"/>
          </p:cNvSpPr>
          <p:nvPr>
            <p:ph type="body" idx="1"/>
          </p:nvPr>
        </p:nvSpPr>
        <p:spPr>
          <a:xfrm>
            <a:off x="831850" y="5589270"/>
            <a:ext cx="10515600" cy="500380"/>
          </a:xfrm>
        </p:spPr>
        <p:txBody>
          <a:bodyPr/>
          <a:lstStyle/>
          <a:p>
            <a:r>
              <a:rPr lang="de-DE" dirty="0"/>
              <a:t>Quelle: https://de.wikipedia.org/wiki/Geld</a:t>
            </a:r>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194036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pic>
        <p:nvPicPr>
          <p:cNvPr id="1026" name="Picture 2" descr="Faksimile einer Sech-Dollar-Note | Bild: picture-alliance/d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862012"/>
            <a:ext cx="9467850"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1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pic>
        <p:nvPicPr>
          <p:cNvPr id="5" name="Picture 4" descr="Bildergebnis für reichsbankdirekto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527049"/>
            <a:ext cx="11668125"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9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 Geld</a:t>
            </a:r>
            <a:endParaRPr lang="de-DE" dirty="0"/>
          </a:p>
        </p:txBody>
      </p:sp>
      <p:sp>
        <p:nvSpPr>
          <p:cNvPr id="3" name="Inhaltsplatzhalter 2"/>
          <p:cNvSpPr>
            <a:spLocks noGrp="1"/>
          </p:cNvSpPr>
          <p:nvPr>
            <p:ph idx="1"/>
          </p:nvPr>
        </p:nvSpPr>
        <p:spPr/>
        <p:txBody>
          <a:bodyPr>
            <a:normAutofit/>
          </a:bodyPr>
          <a:lstStyle/>
          <a:p>
            <a:r>
              <a:rPr lang="de-DE" dirty="0"/>
              <a:t>Banknote war zu Beginn ein Optionsschein auf </a:t>
            </a:r>
            <a:r>
              <a:rPr lang="de-DE" dirty="0" smtClean="0"/>
              <a:t>Gold</a:t>
            </a:r>
          </a:p>
          <a:p>
            <a:r>
              <a:rPr lang="de-DE" dirty="0" smtClean="0"/>
              <a:t>Geldwert sollte errechnet werden aus der Güterproduktion</a:t>
            </a:r>
          </a:p>
          <a:p>
            <a:r>
              <a:rPr lang="de-DE" dirty="0" smtClean="0"/>
              <a:t>Goldstandard wurde aufgegeben, weil es begrenzt ist</a:t>
            </a:r>
          </a:p>
          <a:p>
            <a:r>
              <a:rPr lang="de-DE" dirty="0" smtClean="0"/>
              <a:t>Geld ist selbst Handelsware geworden</a:t>
            </a:r>
          </a:p>
          <a:p>
            <a:r>
              <a:rPr lang="de-DE" b="1" dirty="0" smtClean="0"/>
              <a:t>Zentrale Steuerung </a:t>
            </a:r>
            <a:r>
              <a:rPr lang="de-DE" dirty="0" smtClean="0"/>
              <a:t>durch EZB &amp; FED</a:t>
            </a:r>
          </a:p>
          <a:p>
            <a:r>
              <a:rPr lang="de-DE" dirty="0"/>
              <a:t>Finanzmarkt führt die Idee des Geldes ins Absurde</a:t>
            </a:r>
          </a:p>
          <a:p>
            <a:pPr lvl="1"/>
            <a:r>
              <a:rPr lang="de-DE" dirty="0"/>
              <a:t>10% der Menschen arbeiten im </a:t>
            </a:r>
            <a:r>
              <a:rPr lang="de-DE" dirty="0" smtClean="0"/>
              <a:t>Finanzmarkt</a:t>
            </a:r>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2420916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1850" y="2000250"/>
            <a:ext cx="10515600" cy="2562225"/>
          </a:xfrm>
        </p:spPr>
        <p:txBody>
          <a:bodyPr>
            <a:normAutofit/>
          </a:bodyPr>
          <a:lstStyle/>
          <a:p>
            <a:r>
              <a:rPr lang="de-DE" dirty="0"/>
              <a:t>„Geld ist bedrucktes Papier“ – ohne Wert</a:t>
            </a:r>
            <a:br>
              <a:rPr lang="de-DE" dirty="0"/>
            </a:br>
            <a:endParaRPr lang="de-DE" dirty="0"/>
          </a:p>
        </p:txBody>
      </p:sp>
      <p:sp>
        <p:nvSpPr>
          <p:cNvPr id="6" name="Textplatzhalter 5"/>
          <p:cNvSpPr>
            <a:spLocks noGrp="1"/>
          </p:cNvSpPr>
          <p:nvPr>
            <p:ph type="body" idx="1"/>
          </p:nvPr>
        </p:nvSpPr>
        <p:spPr/>
        <p:txBody>
          <a:bodyPr/>
          <a:lstStyle/>
          <a:p>
            <a:endParaRPr lang="de-DE" dirty="0"/>
          </a:p>
        </p:txBody>
      </p:sp>
      <p:sp>
        <p:nvSpPr>
          <p:cNvPr id="4" name="Fußzeilenplatzhalter 3"/>
          <p:cNvSpPr>
            <a:spLocks noGrp="1"/>
          </p:cNvSpPr>
          <p:nvPr>
            <p:ph type="ftr" sz="quarter" idx="11"/>
          </p:nvPr>
        </p:nvSpPr>
        <p:spPr/>
        <p:txBody>
          <a:bodyPr/>
          <a:lstStyle/>
          <a:p>
            <a:r>
              <a:rPr lang="de-DE" dirty="0" err="1" smtClean="0"/>
              <a:t>Gescher</a:t>
            </a:r>
            <a:r>
              <a:rPr lang="de-DE" dirty="0" smtClean="0"/>
              <a:t>, 22.01.2018, Patrick Dressler, </a:t>
            </a:r>
            <a:r>
              <a:rPr lang="de-DE" dirty="0" err="1" smtClean="0"/>
              <a:t>Meetup</a:t>
            </a:r>
            <a:r>
              <a:rPr lang="de-DE" dirty="0" smtClean="0"/>
              <a:t> </a:t>
            </a:r>
            <a:r>
              <a:rPr lang="de-DE" dirty="0" err="1" smtClean="0"/>
              <a:t>Blockchain</a:t>
            </a:r>
            <a:r>
              <a:rPr lang="de-DE" dirty="0" smtClean="0"/>
              <a:t> und Kryptowährung</a:t>
            </a:r>
            <a:endParaRPr lang="de-DE" dirty="0"/>
          </a:p>
        </p:txBody>
      </p:sp>
    </p:spTree>
    <p:extLst>
      <p:ext uri="{BB962C8B-B14F-4D97-AF65-F5344CB8AC3E}">
        <p14:creationId xmlns:p14="http://schemas.microsoft.com/office/powerpoint/2010/main" val="144040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Probleme mit Geld	</a:t>
            </a:r>
            <a:endParaRPr lang="de-DE" dirty="0"/>
          </a:p>
        </p:txBody>
      </p:sp>
      <p:sp>
        <p:nvSpPr>
          <p:cNvPr id="6" name="Inhaltsplatzhalter 5"/>
          <p:cNvSpPr>
            <a:spLocks noGrp="1"/>
          </p:cNvSpPr>
          <p:nvPr>
            <p:ph idx="1"/>
          </p:nvPr>
        </p:nvSpPr>
        <p:spPr/>
        <p:txBody>
          <a:bodyPr/>
          <a:lstStyle/>
          <a:p>
            <a:r>
              <a:rPr lang="de-DE" dirty="0" smtClean="0"/>
              <a:t>Korruption</a:t>
            </a:r>
          </a:p>
          <a:p>
            <a:r>
              <a:rPr lang="de-DE" dirty="0" smtClean="0"/>
              <a:t>Manipulation</a:t>
            </a:r>
          </a:p>
          <a:p>
            <a:r>
              <a:rPr lang="de-DE" dirty="0" smtClean="0"/>
              <a:t>Stellenwertsystem</a:t>
            </a:r>
          </a:p>
          <a:p>
            <a:r>
              <a:rPr lang="de-DE" dirty="0" smtClean="0"/>
              <a:t>… </a:t>
            </a:r>
          </a:p>
        </p:txBody>
      </p:sp>
      <p:sp>
        <p:nvSpPr>
          <p:cNvPr id="4" name="Fußzeilenplatzhalter 3"/>
          <p:cNvSpPr>
            <a:spLocks noGrp="1"/>
          </p:cNvSpPr>
          <p:nvPr>
            <p:ph type="ftr" sz="quarter" idx="11"/>
          </p:nvPr>
        </p:nvSpPr>
        <p:spPr/>
        <p:txBody>
          <a:bodyPr/>
          <a:lstStyle/>
          <a:p>
            <a:r>
              <a:rPr lang="de-DE" smtClean="0"/>
              <a:t>Gescher, 22.01.2018, Patrick Dressler, Meetup Blockchain und Kryptowährung</a:t>
            </a:r>
            <a:endParaRPr lang="de-DE" dirty="0"/>
          </a:p>
        </p:txBody>
      </p:sp>
    </p:spTree>
    <p:extLst>
      <p:ext uri="{BB962C8B-B14F-4D97-AF65-F5344CB8AC3E}">
        <p14:creationId xmlns:p14="http://schemas.microsoft.com/office/powerpoint/2010/main" val="152538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Breitbild</PresentationFormat>
  <Paragraphs>120</Paragraphs>
  <Slides>21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vt:lpstr>
      <vt:lpstr>PowerPoint-Präsentation</vt:lpstr>
      <vt:lpstr>Agenda - Kryptowährung</vt:lpstr>
      <vt:lpstr>Was ist Geld?</vt:lpstr>
      <vt:lpstr>„Im praktischen Gebrauch ist Geld ein Zahlungsmittel, das sich von einfachen Tauschmitteln dadurch unterscheidet, dass es nicht unmittelbar den Bedarf eines Tauschpartners befriedigt, sondern auf Grund allgemeiner Akzeptanz zu weiterem Tausch eingesetzt werden kann.“</vt:lpstr>
      <vt:lpstr>PowerPoint-Präsentation</vt:lpstr>
      <vt:lpstr>PowerPoint-Präsentation</vt:lpstr>
      <vt:lpstr>Geschichte: Geld</vt:lpstr>
      <vt:lpstr>„Geld ist bedrucktes Papier“ – ohne Wert </vt:lpstr>
      <vt:lpstr>Probleme mit Geld </vt:lpstr>
      <vt:lpstr>Kryptowährung</vt:lpstr>
      <vt:lpstr>Bitcoin </vt:lpstr>
      <vt:lpstr>Transaktion</vt:lpstr>
      <vt:lpstr>Kryptowährung – Aktueller Stand</vt:lpstr>
      <vt:lpstr>Ethereum</vt:lpstr>
      <vt:lpstr>Smart Contracts</vt:lpstr>
      <vt:lpstr>Krypto-Start-Ups</vt:lpstr>
      <vt:lpstr>Beispiele</vt:lpstr>
      <vt:lpstr>Aussicht</vt:lpstr>
      <vt:lpstr>Vielen Dank</vt:lpstr>
      <vt:lpstr>Interessante Links</vt:lpstr>
      <vt:lpstr>PowerPoint-Präsentation</vt:lpstr>
    </vt:vector>
  </TitlesOfParts>
  <Company>d.velop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Dressler Patrick</dc:creator>
  <cp:lastModifiedBy>Dressler Patrick</cp:lastModifiedBy>
  <cp:revision>32</cp:revision>
  <dcterms:created xsi:type="dcterms:W3CDTF">2018-01-22T10:58:33Z</dcterms:created>
  <dcterms:modified xsi:type="dcterms:W3CDTF">2018-01-23T19:20:47Z</dcterms:modified>
</cp:coreProperties>
</file>